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3" r:id="rId3"/>
    <p:sldId id="268" r:id="rId4"/>
    <p:sldId id="270" r:id="rId5"/>
    <p:sldId id="286" r:id="rId6"/>
    <p:sldId id="280" r:id="rId7"/>
    <p:sldId id="275" r:id="rId8"/>
    <p:sldId id="276" r:id="rId9"/>
    <p:sldId id="277" r:id="rId10"/>
    <p:sldId id="285" r:id="rId11"/>
    <p:sldId id="281" r:id="rId12"/>
    <p:sldId id="282" r:id="rId13"/>
    <p:sldId id="279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77"/>
  </p:normalViewPr>
  <p:slideViewPr>
    <p:cSldViewPr snapToGrid="0" snapToObjects="1">
      <p:cViewPr>
        <p:scale>
          <a:sx n="92" d="100"/>
          <a:sy n="92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tiff>
</file>

<file path=ppt/media/image12.tiff>
</file>

<file path=ppt/media/image13.tiff>
</file>

<file path=ppt/media/image14.tiff>
</file>

<file path=ppt/media/image15.gif>
</file>

<file path=ppt/media/image16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4D9BC1-7461-D542-91FC-40A906C43BE3}" type="datetimeFigureOut">
              <a:rPr lang="en-US" smtClean="0"/>
              <a:t>6/4/18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B56240-294A-F240-B5D4-DA5C02AF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422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6240-294A-F240-B5D4-DA5C02AFEE4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7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4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88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96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94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64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09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61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23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9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17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93A9E-A891-3740-BFF3-641C99B3165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66" y="211740"/>
            <a:ext cx="3649134" cy="2417297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00400"/>
            <a:ext cx="9144000" cy="2908036"/>
          </a:xfrm>
        </p:spPr>
        <p:txBody>
          <a:bodyPr>
            <a:normAutofit lnSpcReduction="10000"/>
          </a:bodyPr>
          <a:lstStyle/>
          <a:p>
            <a:r>
              <a:rPr lang="en-US" sz="3200" b="1" dirty="0" smtClean="0"/>
              <a:t>THE BRAZILIANS</a:t>
            </a:r>
          </a:p>
          <a:p>
            <a:endParaRPr lang="en-US" sz="3200" b="1" dirty="0" smtClean="0"/>
          </a:p>
          <a:p>
            <a:r>
              <a:rPr lang="en-US" sz="3200" b="1" dirty="0" smtClean="0"/>
              <a:t>House Prices</a:t>
            </a:r>
            <a:r>
              <a:rPr lang="en-US" sz="3200" b="1" dirty="0"/>
              <a:t>: </a:t>
            </a:r>
            <a:endParaRPr lang="en-US" sz="3200" b="1" dirty="0" smtClean="0"/>
          </a:p>
          <a:p>
            <a:r>
              <a:rPr lang="en-US" sz="3200" b="1" dirty="0" smtClean="0"/>
              <a:t>Advanced </a:t>
            </a:r>
            <a:r>
              <a:rPr lang="en-US" sz="3200" b="1" dirty="0"/>
              <a:t>Regression Techniques</a:t>
            </a:r>
          </a:p>
          <a:p>
            <a:endParaRPr lang="en-US" dirty="0" smtClean="0"/>
          </a:p>
          <a:p>
            <a:r>
              <a:rPr lang="en-US" dirty="0" err="1" smtClean="0"/>
              <a:t>Guilherme</a:t>
            </a:r>
            <a:r>
              <a:rPr lang="en-US" dirty="0" smtClean="0"/>
              <a:t> Strachan, Ben Witte, Felipe Santos, Sanjay Pamnani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4331" y="211740"/>
            <a:ext cx="3564468" cy="2417297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199" y="211740"/>
            <a:ext cx="3826933" cy="2417297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76633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9873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Best Performing Models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20263" y="868554"/>
            <a:ext cx="5525560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GBM</a:t>
            </a:r>
          </a:p>
          <a:p>
            <a:pPr algn="ctr"/>
            <a:endParaRPr lang="en-US" sz="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66775" y="863938"/>
            <a:ext cx="5699705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Lasso</a:t>
            </a:r>
          </a:p>
          <a:p>
            <a:pPr algn="ctr"/>
            <a:endParaRPr lang="en-US" sz="5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639184" y="6177502"/>
            <a:ext cx="10714615" cy="461665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Final submission was an ensemble of GBM and Lasso</a:t>
            </a:r>
            <a:endParaRPr lang="en-US" sz="2400" b="1" dirty="0"/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6294483" y="1556202"/>
            <a:ext cx="5658142" cy="4553483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Second best prediction </a:t>
            </a:r>
          </a:p>
          <a:p>
            <a:pPr lvl="1"/>
            <a:r>
              <a:rPr lang="en-US" sz="2800" dirty="0"/>
              <a:t>R2 of 0.94</a:t>
            </a:r>
          </a:p>
          <a:p>
            <a:pPr lvl="1"/>
            <a:r>
              <a:rPr lang="en-US" sz="2800" dirty="0"/>
              <a:t>Cross-validation RMSE of </a:t>
            </a:r>
            <a:r>
              <a:rPr lang="nb-NO" sz="2800" dirty="0" smtClean="0"/>
              <a:t>0.115</a:t>
            </a:r>
            <a:endParaRPr lang="en-US" sz="2800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Feature selection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800" dirty="0"/>
              <a:t>Full data set outperformed engineered set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800" dirty="0"/>
              <a:t>Used 189 of 323 </a:t>
            </a:r>
            <a:r>
              <a:rPr lang="en-US" sz="2800" dirty="0" smtClean="0"/>
              <a:t>features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800" dirty="0" smtClean="0"/>
              <a:t>Used several exponential features</a:t>
            </a:r>
            <a:endParaRPr lang="en-US" sz="2800" dirty="0"/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420263" y="1556203"/>
            <a:ext cx="5525560" cy="4530389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Best prediction </a:t>
            </a:r>
            <a:endParaRPr lang="en-US" dirty="0"/>
          </a:p>
          <a:p>
            <a:pPr lvl="1"/>
            <a:r>
              <a:rPr lang="en-US" sz="2800" dirty="0" smtClean="0"/>
              <a:t>R2 of 0.92</a:t>
            </a:r>
          </a:p>
          <a:p>
            <a:pPr lvl="1"/>
            <a:r>
              <a:rPr lang="en-US" sz="2800" dirty="0" smtClean="0"/>
              <a:t>Cross-validation RMSE of 0.11</a:t>
            </a:r>
          </a:p>
          <a:p>
            <a:r>
              <a:rPr lang="en-US" dirty="0" smtClean="0"/>
              <a:t>Feature selection</a:t>
            </a:r>
          </a:p>
          <a:p>
            <a:pPr lvl="1"/>
            <a:r>
              <a:rPr lang="en-US" sz="2800" dirty="0" smtClean="0"/>
              <a:t>Full data set outperformed engineered data set</a:t>
            </a:r>
          </a:p>
          <a:p>
            <a:pPr lvl="1"/>
            <a:r>
              <a:rPr lang="en-US" sz="2800" dirty="0" smtClean="0"/>
              <a:t>Model used 36 of 323 variables</a:t>
            </a:r>
          </a:p>
          <a:p>
            <a:pPr lvl="1"/>
            <a:r>
              <a:rPr lang="en-US" sz="2800" dirty="0" smtClean="0"/>
              <a:t>Q4 </a:t>
            </a:r>
            <a:r>
              <a:rPr lang="en-US" sz="2800" dirty="0" smtClean="0"/>
              <a:t>seasonality penalty</a:t>
            </a:r>
          </a:p>
          <a:p>
            <a:pPr lvl="1"/>
            <a:r>
              <a:rPr lang="en-US" sz="2800" dirty="0" smtClean="0"/>
              <a:t>Case-Shiller </a:t>
            </a:r>
            <a:r>
              <a:rPr lang="en-US" sz="2800" dirty="0" smtClean="0"/>
              <a:t>housing </a:t>
            </a:r>
            <a:r>
              <a:rPr lang="en-US" sz="2800" dirty="0" smtClean="0"/>
              <a:t>index to capture housing market cycle</a:t>
            </a:r>
            <a:endParaRPr lang="en-US" sz="2800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3768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9873"/>
            <a:ext cx="10515600" cy="1325563"/>
          </a:xfrm>
        </p:spPr>
        <p:txBody>
          <a:bodyPr/>
          <a:lstStyle/>
          <a:p>
            <a:pPr algn="ctr"/>
            <a:r>
              <a:rPr lang="en-US" b="1" smtClean="0"/>
              <a:t>Feature Importance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61823" y="813135"/>
            <a:ext cx="5525560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GBM</a:t>
            </a:r>
          </a:p>
          <a:p>
            <a:pPr algn="ctr"/>
            <a:endParaRPr lang="en-US" sz="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39067" y="794664"/>
            <a:ext cx="5699705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Lasso</a:t>
            </a:r>
          </a:p>
          <a:p>
            <a:pPr algn="ctr"/>
            <a:endParaRPr lang="en-US" sz="500" b="1" dirty="0"/>
          </a:p>
        </p:txBody>
      </p:sp>
      <p:grpSp>
        <p:nvGrpSpPr>
          <p:cNvPr id="29" name="Group 28"/>
          <p:cNvGrpSpPr/>
          <p:nvPr/>
        </p:nvGrpSpPr>
        <p:grpSpPr>
          <a:xfrm>
            <a:off x="461823" y="1515267"/>
            <a:ext cx="5525560" cy="4611906"/>
            <a:chOff x="198584" y="1591468"/>
            <a:chExt cx="5525560" cy="502946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8584" y="1591468"/>
              <a:ext cx="5525560" cy="5029463"/>
            </a:xfrm>
            <a:prstGeom prst="rect">
              <a:avLst/>
            </a:prstGeom>
            <a:ln w="25400">
              <a:solidFill>
                <a:schemeClr val="accent1"/>
              </a:solidFill>
            </a:ln>
          </p:spPr>
        </p:pic>
        <p:sp>
          <p:nvSpPr>
            <p:cNvPr id="10" name="Oval 9"/>
            <p:cNvSpPr/>
            <p:nvPr/>
          </p:nvSpPr>
          <p:spPr>
            <a:xfrm>
              <a:off x="827442" y="1872905"/>
              <a:ext cx="533400" cy="227705"/>
            </a:xfrm>
            <a:prstGeom prst="ellipse">
              <a:avLst/>
            </a:prstGeom>
            <a:noFill/>
            <a:ln w="254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66916" y="2101538"/>
              <a:ext cx="658411" cy="195430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786580" y="2306800"/>
              <a:ext cx="608268" cy="216945"/>
            </a:xfrm>
            <a:prstGeom prst="ellipse">
              <a:avLst/>
            </a:prstGeom>
            <a:noFill/>
            <a:ln w="254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656216" y="2523747"/>
              <a:ext cx="715384" cy="227705"/>
            </a:xfrm>
            <a:prstGeom prst="ellipse">
              <a:avLst/>
            </a:prstGeom>
            <a:noFill/>
            <a:ln w="25400">
              <a:solidFill>
                <a:schemeClr val="accent4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99767" y="2740693"/>
              <a:ext cx="855055" cy="21613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639184" y="2966661"/>
              <a:ext cx="786143" cy="209780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239067" y="1502562"/>
            <a:ext cx="5714324" cy="4610755"/>
            <a:chOff x="6363760" y="1623792"/>
            <a:chExt cx="5714324" cy="491761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63760" y="1623792"/>
              <a:ext cx="5714324" cy="4917610"/>
            </a:xfrm>
            <a:prstGeom prst="rect">
              <a:avLst/>
            </a:prstGeom>
            <a:ln w="25400">
              <a:solidFill>
                <a:schemeClr val="accent1"/>
              </a:solidFill>
            </a:ln>
          </p:spPr>
        </p:pic>
        <p:sp>
          <p:nvSpPr>
            <p:cNvPr id="15" name="Oval 14"/>
            <p:cNvSpPr/>
            <p:nvPr/>
          </p:nvSpPr>
          <p:spPr>
            <a:xfrm>
              <a:off x="6489290" y="1872905"/>
              <a:ext cx="1101213" cy="227705"/>
            </a:xfrm>
            <a:prstGeom prst="ellipse">
              <a:avLst/>
            </a:prstGeom>
            <a:noFill/>
            <a:ln w="254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668559" y="3177962"/>
              <a:ext cx="833453" cy="204336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6510504" y="2321814"/>
              <a:ext cx="991508" cy="216945"/>
            </a:xfrm>
            <a:prstGeom prst="ellipse">
              <a:avLst/>
            </a:prstGeom>
            <a:noFill/>
            <a:ln w="254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6369901" y="2730790"/>
              <a:ext cx="1220602" cy="248386"/>
            </a:xfrm>
            <a:prstGeom prst="ellipse">
              <a:avLst/>
            </a:prstGeom>
            <a:noFill/>
            <a:ln w="25400">
              <a:solidFill>
                <a:schemeClr val="accent4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6519004" y="4228969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6549535" y="5075640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6504146" y="3382298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6539703" y="3605551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6587130" y="5530025"/>
              <a:ext cx="982579" cy="205045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6581194" y="5735070"/>
              <a:ext cx="988515" cy="219511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6560495" y="5954579"/>
              <a:ext cx="988515" cy="219512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39184" y="6177502"/>
            <a:ext cx="10714615" cy="461665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Our two leading models gave importance to differing sets of features 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3563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5181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Residuals Plot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92550" y="937828"/>
            <a:ext cx="5525560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GBM</a:t>
            </a:r>
          </a:p>
          <a:p>
            <a:pPr algn="ctr"/>
            <a:endParaRPr lang="en-US" sz="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25212" y="919357"/>
            <a:ext cx="5699705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Lasso</a:t>
            </a:r>
          </a:p>
          <a:p>
            <a:pPr algn="ctr"/>
            <a:endParaRPr lang="en-US" sz="500" b="1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20" y="1655158"/>
            <a:ext cx="5483335" cy="3626773"/>
          </a:xfrm>
          <a:prstGeom prst="rect">
            <a:avLst/>
          </a:prstGeom>
          <a:ln w="31750">
            <a:solidFill>
              <a:srgbClr val="0070C0"/>
            </a:solidFill>
          </a:ln>
        </p:spPr>
      </p:pic>
      <p:sp>
        <p:nvSpPr>
          <p:cNvPr id="33" name="TextBox 32"/>
          <p:cNvSpPr txBox="1"/>
          <p:nvPr/>
        </p:nvSpPr>
        <p:spPr>
          <a:xfrm>
            <a:off x="639184" y="5595606"/>
            <a:ext cx="10714615" cy="830997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GBM does a better job of predicting values at the lower end while Lasso has a much stronger clustering of predictions </a:t>
            </a:r>
            <a:r>
              <a:rPr lang="en-US" sz="2400" b="1" smtClean="0"/>
              <a:t>around its center</a:t>
            </a:r>
            <a:endParaRPr lang="en-US" sz="2400" b="1" dirty="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183" y="1636504"/>
            <a:ext cx="5689878" cy="3739062"/>
          </a:xfrm>
          <a:prstGeom prst="rect">
            <a:avLst/>
          </a:prstGeom>
          <a:ln w="317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335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417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Models </a:t>
            </a:r>
            <a:r>
              <a:rPr lang="en-US" b="1" dirty="0" smtClean="0"/>
              <a:t>Dumped!!</a:t>
            </a:r>
            <a:endParaRPr lang="en-US" b="1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0996" y="1330032"/>
            <a:ext cx="3193478" cy="50569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700" dirty="0" smtClean="0"/>
              <a:t>Random Forest</a:t>
            </a:r>
          </a:p>
          <a:p>
            <a:r>
              <a:rPr lang="en-US" sz="2700" dirty="0" err="1" smtClean="0"/>
              <a:t>XGBoost</a:t>
            </a:r>
            <a:endParaRPr lang="en-US" sz="2700" dirty="0" smtClean="0"/>
          </a:p>
          <a:p>
            <a:r>
              <a:rPr lang="en-US" sz="2700" dirty="0" err="1" smtClean="0"/>
              <a:t>ElasticNet</a:t>
            </a:r>
            <a:endParaRPr lang="en-US" sz="2700" dirty="0" smtClean="0"/>
          </a:p>
          <a:p>
            <a:r>
              <a:rPr lang="en-US" sz="2700" dirty="0" smtClean="0"/>
              <a:t>Ridge</a:t>
            </a:r>
          </a:p>
          <a:p>
            <a:r>
              <a:rPr lang="en-US" sz="2700" dirty="0" smtClean="0"/>
              <a:t>K-means</a:t>
            </a:r>
          </a:p>
          <a:p>
            <a:r>
              <a:rPr lang="en-US" sz="2700" dirty="0" smtClean="0"/>
              <a:t>MLR</a:t>
            </a:r>
          </a:p>
          <a:p>
            <a:r>
              <a:rPr lang="en-US" sz="2700" dirty="0" smtClean="0"/>
              <a:t>Forward/Backward Selection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4" y="1330032"/>
            <a:ext cx="81026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9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04A40E-A883-1E47-9BA4-43D086E7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850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F2E228-F968-6949-BC2C-E10B74D2C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52" y="1631655"/>
            <a:ext cx="10515600" cy="4693928"/>
          </a:xfrm>
        </p:spPr>
        <p:txBody>
          <a:bodyPr>
            <a:normAutofit/>
          </a:bodyPr>
          <a:lstStyle/>
          <a:p>
            <a:r>
              <a:rPr lang="en-US" dirty="0"/>
              <a:t>The Problem with Manual Feature Engineering &amp; Selection</a:t>
            </a:r>
          </a:p>
          <a:p>
            <a:pPr lvl="1"/>
            <a:r>
              <a:rPr lang="en-US" dirty="0"/>
              <a:t>Could a Hybrid combination of manual and algorithmic be best fit? </a:t>
            </a:r>
          </a:p>
          <a:p>
            <a:r>
              <a:rPr lang="en-US" dirty="0"/>
              <a:t>Data Process Flow  </a:t>
            </a:r>
          </a:p>
          <a:p>
            <a:pPr lvl="1"/>
            <a:r>
              <a:rPr lang="en-US" dirty="0"/>
              <a:t>Iterative approach – manual engineering, algorithmically influenced, repeat</a:t>
            </a:r>
          </a:p>
          <a:p>
            <a:r>
              <a:rPr lang="en-US" dirty="0"/>
              <a:t>Feature importance</a:t>
            </a:r>
          </a:p>
          <a:p>
            <a:pPr lvl="1"/>
            <a:r>
              <a:rPr lang="en-US" dirty="0"/>
              <a:t>The Power of Lasso! (and Gal Gadot)</a:t>
            </a:r>
          </a:p>
          <a:p>
            <a:r>
              <a:rPr lang="en-US" dirty="0"/>
              <a:t>K means and Categorical variables</a:t>
            </a:r>
          </a:p>
          <a:p>
            <a:pPr lvl="1"/>
            <a:r>
              <a:rPr lang="en-US" dirty="0"/>
              <a:t>Nope – use K Modes</a:t>
            </a:r>
          </a:p>
          <a:p>
            <a:r>
              <a:rPr lang="en-US" sz="3600" dirty="0" smtClean="0"/>
              <a:t>“Next </a:t>
            </a:r>
            <a:r>
              <a:rPr lang="en-US" sz="3600" dirty="0"/>
              <a:t>time will be easier.”</a:t>
            </a:r>
          </a:p>
          <a:p>
            <a:pPr marL="0" indent="0">
              <a:buNone/>
            </a:pPr>
            <a:r>
              <a:rPr lang="en-US" sz="1400" dirty="0"/>
              <a:t>	</a:t>
            </a:r>
            <a:r>
              <a:rPr lang="en-US" sz="2000" i="1" dirty="0" smtClean="0"/>
              <a:t>“I’ll </a:t>
            </a:r>
            <a:r>
              <a:rPr lang="en-US" sz="2000" i="1" dirty="0"/>
              <a:t>be back”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1AD4924-D830-CD48-88A9-13307A74A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5803" y="3771533"/>
            <a:ext cx="5152150" cy="308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4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924" y="-92514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Our Results</a:t>
            </a:r>
            <a:endParaRPr lang="en-US" b="1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68925" y="1496290"/>
            <a:ext cx="5576458" cy="50569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Kaggle</a:t>
            </a:r>
            <a:r>
              <a:rPr lang="en-US" dirty="0" smtClean="0"/>
              <a:t> RMSE </a:t>
            </a:r>
            <a:r>
              <a:rPr lang="en-US" dirty="0" smtClean="0"/>
              <a:t>0.1214</a:t>
            </a:r>
            <a:endParaRPr lang="en-US" dirty="0"/>
          </a:p>
          <a:p>
            <a:pPr lvl="1"/>
            <a:r>
              <a:rPr lang="en-US" sz="2800" dirty="0" smtClean="0"/>
              <a:t>Ranking </a:t>
            </a:r>
            <a:r>
              <a:rPr lang="en-US" sz="2800" dirty="0" smtClean="0"/>
              <a:t>1,007 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Final model was ensemble of GMB and Lasso </a:t>
            </a:r>
          </a:p>
          <a:p>
            <a:pPr lvl="1"/>
            <a:r>
              <a:rPr lang="en-US" sz="2800" dirty="0" smtClean="0"/>
              <a:t>55% GBM</a:t>
            </a:r>
          </a:p>
          <a:p>
            <a:pPr lvl="1"/>
            <a:r>
              <a:rPr lang="en-US" sz="2800" dirty="0" smtClean="0"/>
              <a:t>45% Lasso</a:t>
            </a:r>
          </a:p>
          <a:p>
            <a:pPr lvl="1"/>
            <a:endParaRPr lang="en-US" sz="2800" dirty="0" smtClean="0"/>
          </a:p>
          <a:p>
            <a:r>
              <a:rPr lang="en-US" dirty="0" smtClean="0"/>
              <a:t>Learning </a:t>
            </a:r>
            <a:r>
              <a:rPr lang="mr-IN" dirty="0" smtClean="0"/>
              <a:t>–</a:t>
            </a:r>
            <a:r>
              <a:rPr lang="en-US" dirty="0" smtClean="0"/>
              <a:t> MASSIVE!!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6400809" y="1251537"/>
            <a:ext cx="5283200" cy="5366320"/>
            <a:chOff x="6400809" y="1251537"/>
            <a:chExt cx="5283200" cy="536632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00809" y="1251537"/>
              <a:ext cx="5283200" cy="36068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58296" y="3576207"/>
              <a:ext cx="4577734" cy="3041650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6099477" y="6053072"/>
            <a:ext cx="35606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mtClean="0">
                <a:solidFill>
                  <a:schemeClr val="bg1"/>
                </a:solidFill>
              </a:rPr>
              <a:t>Price 12.4% off  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34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88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Problem Statement and Challenges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4959927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US" dirty="0" smtClean="0"/>
              <a:t>Provided 79 </a:t>
            </a:r>
            <a:r>
              <a:rPr lang="en-US" dirty="0"/>
              <a:t>explanatory variables </a:t>
            </a:r>
            <a:r>
              <a:rPr lang="en-US" dirty="0" smtClean="0"/>
              <a:t>that describe many aspects of </a:t>
            </a:r>
            <a:r>
              <a:rPr lang="en-US" dirty="0"/>
              <a:t>residential </a:t>
            </a:r>
            <a:r>
              <a:rPr lang="en-US" dirty="0" smtClean="0"/>
              <a:t>sold homes </a:t>
            </a:r>
            <a:r>
              <a:rPr lang="en-US" dirty="0"/>
              <a:t>in Ames, </a:t>
            </a:r>
            <a:r>
              <a:rPr lang="en-US" dirty="0" smtClean="0"/>
              <a:t>Iowa between 2006 and </a:t>
            </a:r>
            <a:r>
              <a:rPr lang="en-US" dirty="0" smtClean="0"/>
              <a:t>2010</a:t>
            </a:r>
          </a:p>
          <a:p>
            <a:pPr>
              <a:spcAft>
                <a:spcPts val="1800"/>
              </a:spcAft>
            </a:pPr>
            <a:r>
              <a:rPr lang="en-US" dirty="0" smtClean="0"/>
              <a:t>Tasked </a:t>
            </a:r>
            <a:r>
              <a:rPr lang="en-US" dirty="0" smtClean="0"/>
              <a:t>with predicting </a:t>
            </a:r>
            <a:r>
              <a:rPr lang="en-US" dirty="0"/>
              <a:t>the sales price for each </a:t>
            </a:r>
            <a:r>
              <a:rPr lang="en-US" dirty="0" smtClean="0"/>
              <a:t>house</a:t>
            </a:r>
          </a:p>
          <a:p>
            <a:pPr>
              <a:spcAft>
                <a:spcPts val="1800"/>
              </a:spcAft>
            </a:pPr>
            <a:r>
              <a:rPr lang="en-US" dirty="0" smtClean="0"/>
              <a:t>Classic </a:t>
            </a:r>
            <a:r>
              <a:rPr lang="en-US" dirty="0" smtClean="0"/>
              <a:t>regression problem however there are a large number of features/dimensions many of which are categorical </a:t>
            </a:r>
            <a:r>
              <a:rPr lang="en-US" dirty="0" smtClean="0"/>
              <a:t>variables</a:t>
            </a:r>
          </a:p>
          <a:p>
            <a:pPr>
              <a:spcAft>
                <a:spcPts val="1800"/>
              </a:spcAft>
            </a:pPr>
            <a:r>
              <a:rPr lang="en-US" dirty="0" smtClean="0"/>
              <a:t>Additionally </a:t>
            </a:r>
            <a:r>
              <a:rPr lang="en-US" dirty="0" smtClean="0"/>
              <a:t>the data has missing values, outliers, as well as several features that do not conform to a Gaussian distribution</a:t>
            </a:r>
          </a:p>
        </p:txBody>
      </p:sp>
    </p:spTree>
    <p:extLst>
      <p:ext uri="{BB962C8B-B14F-4D97-AF65-F5344CB8AC3E}">
        <p14:creationId xmlns:p14="http://schemas.microsoft.com/office/powerpoint/2010/main" val="172197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60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Our Approach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924" y="1191485"/>
            <a:ext cx="11132128" cy="50569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700" b="1" dirty="0" smtClean="0"/>
              <a:t>Technical Approach</a:t>
            </a:r>
          </a:p>
          <a:p>
            <a:r>
              <a:rPr lang="en-US" sz="2700" dirty="0" smtClean="0"/>
              <a:t>EDA on the dataset to understand </a:t>
            </a:r>
          </a:p>
          <a:p>
            <a:pPr lvl="1"/>
            <a:r>
              <a:rPr lang="en-US" sz="2700" dirty="0" err="1" smtClean="0"/>
              <a:t>Missingness</a:t>
            </a:r>
            <a:r>
              <a:rPr lang="en-US" sz="2700" dirty="0" smtClean="0"/>
              <a:t> </a:t>
            </a:r>
          </a:p>
          <a:p>
            <a:pPr lvl="1"/>
            <a:r>
              <a:rPr lang="en-US" sz="2700" dirty="0" smtClean="0"/>
              <a:t>Distribution of numeric and categorical features</a:t>
            </a:r>
          </a:p>
          <a:p>
            <a:pPr>
              <a:spcAft>
                <a:spcPts val="600"/>
              </a:spcAft>
            </a:pPr>
            <a:r>
              <a:rPr lang="en-US" sz="2700" dirty="0" smtClean="0"/>
              <a:t>Focused </a:t>
            </a:r>
            <a:r>
              <a:rPr lang="en-US" sz="2700" dirty="0" smtClean="0"/>
              <a:t>on preparing data for feature engineering and modeling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700" b="1" dirty="0" smtClean="0"/>
              <a:t>Market Approach</a:t>
            </a:r>
            <a:endParaRPr lang="en-US" sz="2700" dirty="0" smtClean="0"/>
          </a:p>
          <a:p>
            <a:pPr>
              <a:spcAft>
                <a:spcPts val="600"/>
              </a:spcAft>
            </a:pPr>
            <a:r>
              <a:rPr lang="en-US" sz="2700" dirty="0" smtClean="0"/>
              <a:t>Also considered the residential real estate market dynamics and the overall economical cycle for the period under consideration </a:t>
            </a:r>
          </a:p>
          <a:p>
            <a:pPr>
              <a:spcAft>
                <a:spcPts val="600"/>
              </a:spcAft>
            </a:pPr>
            <a:r>
              <a:rPr lang="en-US" sz="2700" dirty="0" smtClean="0"/>
              <a:t>Included Case-Shiller housing index as well as some specific feature engineering to account for seasonality and cyclicality</a:t>
            </a:r>
          </a:p>
        </p:txBody>
      </p:sp>
    </p:spTree>
    <p:extLst>
      <p:ext uri="{BB962C8B-B14F-4D97-AF65-F5344CB8AC3E}">
        <p14:creationId xmlns:p14="http://schemas.microsoft.com/office/powerpoint/2010/main" val="94367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FCF7F97-6DEB-4D43-9A01-4D550B5A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 smtClean="0"/>
              <a:t>Missingness</a:t>
            </a:r>
            <a:r>
              <a:rPr lang="en-US" b="1" dirty="0" smtClean="0"/>
              <a:t> and Imputation Approach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1C640A9-E335-774F-AA56-C8BDEFF83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36" y="1825625"/>
            <a:ext cx="11069782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Imputed ’</a:t>
            </a:r>
            <a:r>
              <a:rPr lang="en-US" dirty="0" err="1" smtClean="0"/>
              <a:t>SBrkr</a:t>
            </a:r>
            <a:r>
              <a:rPr lang="en-US" dirty="0" smtClean="0"/>
              <a:t>’ for missing Electrical value</a:t>
            </a:r>
          </a:p>
          <a:p>
            <a:pPr lvl="1"/>
            <a:r>
              <a:rPr lang="en-US" sz="2800" dirty="0" smtClean="0"/>
              <a:t>All homes constructed in that period </a:t>
            </a:r>
            <a:r>
              <a:rPr lang="en-US" sz="2800" dirty="0"/>
              <a:t>had Standard Circuit </a:t>
            </a:r>
            <a:r>
              <a:rPr lang="en-US" sz="2800" dirty="0" smtClean="0"/>
              <a:t>Breakers</a:t>
            </a:r>
          </a:p>
          <a:p>
            <a:r>
              <a:rPr lang="en-US" dirty="0" smtClean="0"/>
              <a:t>Missing Masonry</a:t>
            </a:r>
            <a:r>
              <a:rPr lang="en-US" dirty="0" smtClean="0"/>
              <a:t> Veneer Type and </a:t>
            </a:r>
            <a:r>
              <a:rPr lang="en-US" dirty="0"/>
              <a:t>Masonry </a:t>
            </a:r>
            <a:r>
              <a:rPr lang="en-US" dirty="0" smtClean="0"/>
              <a:t>Veneer Area</a:t>
            </a:r>
          </a:p>
          <a:p>
            <a:pPr lvl="1"/>
            <a:r>
              <a:rPr lang="en-US" sz="2800" dirty="0" smtClean="0"/>
              <a:t>Imputed None and 0 on assumption that th</a:t>
            </a:r>
            <a:r>
              <a:rPr lang="en-US" sz="2800" dirty="0" smtClean="0"/>
              <a:t>e house did not have this feature</a:t>
            </a:r>
            <a:endParaRPr lang="en-US" sz="2800" dirty="0"/>
          </a:p>
          <a:p>
            <a:r>
              <a:rPr lang="en-US" dirty="0"/>
              <a:t>Dropped </a:t>
            </a:r>
            <a:r>
              <a:rPr lang="en-US" dirty="0" smtClean="0"/>
              <a:t>following features because they were irrelevant, had very limited number of values or did not have sufficient variance </a:t>
            </a:r>
          </a:p>
          <a:p>
            <a:pPr lvl="1"/>
            <a:r>
              <a:rPr lang="en-US" sz="2800" dirty="0" smtClean="0"/>
              <a:t>Id, Alley, </a:t>
            </a:r>
            <a:r>
              <a:rPr lang="en-US" sz="2800" dirty="0" err="1" smtClean="0"/>
              <a:t>BsmtCond</a:t>
            </a:r>
            <a:r>
              <a:rPr lang="en-US" sz="2800" dirty="0" smtClean="0"/>
              <a:t>, BsmtFinType2, </a:t>
            </a:r>
            <a:r>
              <a:rPr lang="en-US" sz="2800" dirty="0" err="1" smtClean="0"/>
              <a:t>GarageQual</a:t>
            </a:r>
            <a:r>
              <a:rPr lang="en-US" sz="2800" dirty="0" smtClean="0"/>
              <a:t>, </a:t>
            </a:r>
            <a:r>
              <a:rPr lang="en-US" sz="2800" dirty="0" err="1" smtClean="0"/>
              <a:t>GarageCond</a:t>
            </a:r>
            <a:r>
              <a:rPr lang="en-US" sz="2800" dirty="0" smtClean="0"/>
              <a:t>,       </a:t>
            </a:r>
            <a:r>
              <a:rPr lang="en-US" sz="2800" dirty="0" err="1" smtClean="0"/>
              <a:t>PoolQC</a:t>
            </a:r>
            <a:r>
              <a:rPr lang="en-US" sz="2800" dirty="0" smtClean="0"/>
              <a:t>, Fence, </a:t>
            </a:r>
            <a:r>
              <a:rPr lang="en-US" sz="2800" dirty="0" err="1" smtClean="0"/>
              <a:t>MiscFeature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027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FCF7F97-6DEB-4D43-9A01-4D550B5A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/>
              <a:t>Missingness</a:t>
            </a:r>
            <a:r>
              <a:rPr lang="en-US" b="1" dirty="0"/>
              <a:t> and </a:t>
            </a:r>
            <a:r>
              <a:rPr lang="en-US" b="1" dirty="0" smtClean="0"/>
              <a:t>Imputation: </a:t>
            </a:r>
            <a:r>
              <a:rPr lang="en-US" b="1" dirty="0" err="1" smtClean="0"/>
              <a:t>LotFrontage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1C640A9-E335-774F-AA56-C8BDEFF83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089" y="1700931"/>
            <a:ext cx="3851564" cy="4575177"/>
          </a:xfrm>
        </p:spPr>
        <p:txBody>
          <a:bodyPr>
            <a:noAutofit/>
          </a:bodyPr>
          <a:lstStyle/>
          <a:p>
            <a:r>
              <a:rPr lang="en-US" dirty="0" smtClean="0"/>
              <a:t>Dependent </a:t>
            </a:r>
            <a:r>
              <a:rPr lang="en-US" dirty="0"/>
              <a:t>on 2 features:</a:t>
            </a:r>
          </a:p>
          <a:p>
            <a:pPr lvl="1"/>
            <a:r>
              <a:rPr lang="en-US" sz="2800" dirty="0"/>
              <a:t>Lot </a:t>
            </a:r>
            <a:r>
              <a:rPr lang="en-US" sz="2800" dirty="0" err="1"/>
              <a:t>Config</a:t>
            </a:r>
            <a:r>
              <a:rPr lang="en-US" sz="2800" dirty="0"/>
              <a:t> </a:t>
            </a:r>
            <a:endParaRPr lang="en-US" sz="2800" dirty="0" smtClean="0"/>
          </a:p>
          <a:p>
            <a:pPr lvl="2"/>
            <a:r>
              <a:rPr lang="en-US" sz="2400" dirty="0" smtClean="0"/>
              <a:t>Cul-de-sac</a:t>
            </a:r>
          </a:p>
          <a:p>
            <a:pPr lvl="2"/>
            <a:r>
              <a:rPr lang="en-US" sz="2400" dirty="0" smtClean="0"/>
              <a:t>2-3 </a:t>
            </a:r>
            <a:r>
              <a:rPr lang="en-US" sz="2400" dirty="0"/>
              <a:t>sides </a:t>
            </a:r>
            <a:endParaRPr lang="en-US" sz="2400" dirty="0" smtClean="0"/>
          </a:p>
          <a:p>
            <a:pPr lvl="1"/>
            <a:r>
              <a:rPr lang="en-US" sz="2800" dirty="0" smtClean="0"/>
              <a:t>Lot Shape </a:t>
            </a:r>
          </a:p>
          <a:p>
            <a:pPr lvl="2"/>
            <a:r>
              <a:rPr lang="en-US" sz="2400" dirty="0" smtClean="0"/>
              <a:t>Regular</a:t>
            </a:r>
          </a:p>
          <a:p>
            <a:pPr lvl="2"/>
            <a:r>
              <a:rPr lang="en-US" sz="2400" dirty="0" smtClean="0"/>
              <a:t>I</a:t>
            </a:r>
            <a:r>
              <a:rPr lang="en-US" sz="2400" dirty="0" smtClean="0"/>
              <a:t>rregular</a:t>
            </a:r>
          </a:p>
          <a:p>
            <a:r>
              <a:rPr lang="en-US" dirty="0" smtClean="0"/>
              <a:t>Grouped </a:t>
            </a:r>
            <a:r>
              <a:rPr lang="en-US" dirty="0"/>
              <a:t>by features, aggregated median for lot frontage</a:t>
            </a:r>
          </a:p>
          <a:p>
            <a:endParaRPr lang="en-US" dirty="0"/>
          </a:p>
        </p:txBody>
      </p:sp>
      <p:pic>
        <p:nvPicPr>
          <p:cNvPr id="1026" name="Picture 2" descr="https://lh6.googleusercontent.com/BRHdK_0a9qm5glt5s44Bd2mAg0XHAkoFN_RXBAHOyIL101rY1J3NLSBIhGbl-xzQANKwnG0WT4qcrp3-Iu6d6T1or9BeMgcC1MPvwapDqqv0Lg0bBsjSq_K7PTykMOLEUvoRenf1">
            <a:extLst>
              <a:ext uri="{FF2B5EF4-FFF2-40B4-BE49-F238E27FC236}">
                <a16:creationId xmlns="" xmlns:a16="http://schemas.microsoft.com/office/drawing/2014/main" id="{2D799354-2916-E349-8EF8-82C56692E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074" y="1543770"/>
            <a:ext cx="7924800" cy="4508500"/>
          </a:xfrm>
          <a:prstGeom prst="rect">
            <a:avLst/>
          </a:prstGeom>
          <a:noFill/>
          <a:ln w="3175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270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8B6E58-2A47-F54C-A559-C5B38EA17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5013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74DBCA-560B-674C-B015-C055B6985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0" y="167322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Normalization, by the grace of </a:t>
            </a:r>
            <a:r>
              <a:rPr lang="en-US" dirty="0" err="1"/>
              <a:t>Gui</a:t>
            </a:r>
            <a:endParaRPr lang="en-US" dirty="0"/>
          </a:p>
          <a:p>
            <a:pPr lvl="1"/>
            <a:r>
              <a:rPr lang="en-US" sz="2800" dirty="0"/>
              <a:t>Looped normalized testing for all continuous numeric variables</a:t>
            </a:r>
          </a:p>
          <a:p>
            <a:pPr lvl="1"/>
            <a:r>
              <a:rPr lang="en-US" sz="2800" dirty="0"/>
              <a:t>If non-normal, log of variable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86E5672-1B60-8B48-A013-D26FA0DAC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328" y="3621974"/>
            <a:ext cx="6400011" cy="15180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DF1C060-EAF3-CE44-BFC3-54F887F75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01444" y="2921006"/>
            <a:ext cx="2730087" cy="364011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237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8B6E58-2A47-F54C-A559-C5B38EA17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89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Feature </a:t>
            </a:r>
            <a:r>
              <a:rPr lang="en-US" b="1" dirty="0" smtClean="0"/>
              <a:t>Engineering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74DBCA-560B-674C-B015-C055B6985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9760"/>
            <a:ext cx="10515600" cy="4351338"/>
          </a:xfrm>
        </p:spPr>
        <p:txBody>
          <a:bodyPr/>
          <a:lstStyle/>
          <a:p>
            <a:r>
              <a:rPr lang="en-US" dirty="0"/>
              <a:t>Heat </a:t>
            </a:r>
            <a:r>
              <a:rPr lang="en-US" dirty="0" smtClean="0"/>
              <a:t>map plotted along with percentile of sales price helped identify categorical features for engineering and </a:t>
            </a:r>
            <a:r>
              <a:rPr lang="en-US" dirty="0" err="1" smtClean="0"/>
              <a:t>du</a:t>
            </a:r>
            <a:r>
              <a:rPr lang="en-US" dirty="0" err="1" smtClean="0"/>
              <a:t>mmification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42BAA05-9527-D847-8826-6F0786E06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625" y="2109849"/>
            <a:ext cx="8223827" cy="4481828"/>
          </a:xfrm>
          <a:prstGeom prst="rect">
            <a:avLst/>
          </a:prstGeom>
          <a:ln w="317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534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82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C85AC57-AF59-1E49-9646-1B62B484A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077"/>
            <a:ext cx="10515600" cy="4351338"/>
          </a:xfrm>
        </p:spPr>
        <p:txBody>
          <a:bodyPr/>
          <a:lstStyle/>
          <a:p>
            <a:r>
              <a:rPr lang="en-US" dirty="0" smtClean="0"/>
              <a:t>We identified and removed two </a:t>
            </a:r>
            <a:r>
              <a:rPr lang="en-US" smtClean="0"/>
              <a:t>outliers from the </a:t>
            </a:r>
            <a:r>
              <a:rPr lang="en-US" dirty="0" smtClean="0"/>
              <a:t>training data set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A3B9C167-520E-3E40-BA64-8B1AA3A4E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475" y="2217630"/>
            <a:ext cx="7385050" cy="464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86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540</Words>
  <Application>Microsoft Macintosh PowerPoint</Application>
  <PresentationFormat>Widescreen</PresentationFormat>
  <Paragraphs>107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Calibri Light</vt:lpstr>
      <vt:lpstr>Mangal</vt:lpstr>
      <vt:lpstr>Arial</vt:lpstr>
      <vt:lpstr>Office Theme</vt:lpstr>
      <vt:lpstr>PowerPoint Presentation</vt:lpstr>
      <vt:lpstr>Our Results</vt:lpstr>
      <vt:lpstr>Problem Statement and Challenges</vt:lpstr>
      <vt:lpstr>Our Approach</vt:lpstr>
      <vt:lpstr>Missingness and Imputation Approach</vt:lpstr>
      <vt:lpstr>Missingness and Imputation: LotFrontage</vt:lpstr>
      <vt:lpstr>Feature Engineering</vt:lpstr>
      <vt:lpstr>Feature Engineering</vt:lpstr>
      <vt:lpstr>Outliers</vt:lpstr>
      <vt:lpstr>Best Performing Models</vt:lpstr>
      <vt:lpstr>Feature Importance</vt:lpstr>
      <vt:lpstr>Residuals Plot</vt:lpstr>
      <vt:lpstr>Models Dumped!!</vt:lpstr>
      <vt:lpstr>Lessons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Sanjay Pamnani</dc:creator>
  <cp:lastModifiedBy>Sanjay Pamnani</cp:lastModifiedBy>
  <cp:revision>68</cp:revision>
  <dcterms:created xsi:type="dcterms:W3CDTF">2018-06-03T22:49:32Z</dcterms:created>
  <dcterms:modified xsi:type="dcterms:W3CDTF">2018-06-05T02:01:30Z</dcterms:modified>
</cp:coreProperties>
</file>

<file path=docProps/thumbnail.jpeg>
</file>